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9144000" cy="6858000"/>
  <p:embeddedFontLst>
    <p:embeddedFont>
      <p:font typeface="Maven Pro" panose="020B0604020202020204" charset="0"/>
      <p:regular r:id="rId14"/>
      <p:bold r:id="rId15"/>
    </p:embeddedFont>
    <p:embeddedFont>
      <p:font typeface="Nuni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570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bb0de9cda6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bb0de9cda6_0_217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bb3cbfc76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bb3cbfc76b_0_4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b3cbfc76b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bb3cbfc76b_0_4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bb3cbfc7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bb3cbfc76b_0_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bb3cbfc76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bb3cbfc76b_0_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bb3cbfc76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bb3cbfc76b_0_1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bb3cbfc76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bb3cbfc76b_0_1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bb3cbfc76b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bb3cbfc76b_0_2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bb3cbfc76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bb3cbfc76b_0_2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bb3cbfc76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bb3cbfc76b_0_3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bb3cbfc76b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bb3cbfc76b_0_3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5" y="3409676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2" y="0"/>
            <a:ext cx="3814073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1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1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1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6" y="772726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6" y="2712301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544" lvl="1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315" lvl="2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3086" lvl="3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858" lvl="4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630" lvl="5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402" lvl="6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6173" lvl="7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945" lvl="8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73" y="3408"/>
            <a:ext cx="1233214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3" y="1613825"/>
            <a:ext cx="5857801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7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1" y="598576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1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544" lvl="1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315" lvl="2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3086" lvl="3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858" lvl="4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630" lvl="5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402" lvl="6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6173" lvl="7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945" lvl="8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7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1" y="598576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1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544" lvl="1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315" lvl="2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3086" lvl="3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858" lvl="4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630" lvl="5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402" lvl="6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6173" lvl="7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945" lvl="8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544" lvl="1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315" lvl="2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3086" lvl="3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858" lvl="4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630" lvl="5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402" lvl="6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6173" lvl="7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945" lvl="8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7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1" y="598576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7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799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799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544" lvl="1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315" lvl="2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3086" lvl="3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858" lvl="4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630" lvl="5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402" lvl="6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6173" lvl="7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945" lvl="8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7" y="1307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3" y="763600"/>
            <a:ext cx="5857801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7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1" y="598576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1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699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544" lvl="1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315" lvl="2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3086" lvl="3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858" lvl="4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630" lvl="5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402" lvl="6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6173" lvl="7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945" lvl="8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799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2288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rgbClr val="9900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1" y="445025"/>
            <a:ext cx="852060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1" y="1152475"/>
            <a:ext cx="8520601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01217" y="554082"/>
            <a:ext cx="3448525" cy="1039768"/>
          </a:xfrm>
          <a:prstGeom prst="rect">
            <a:avLst/>
          </a:prstGeom>
        </p:spPr>
        <p:txBody>
          <a:bodyPr spcFirstLastPara="1" wrap="square" lIns="9153" tIns="9153" rIns="9153" bIns="9153" anchor="ctr" anchorCtr="0">
            <a:noAutofit/>
          </a:bodyPr>
          <a:lstStyle/>
          <a:p>
            <a:r>
              <a:rPr lang="es" sz="6000" dirty="0"/>
              <a:t>TEMA 6</a:t>
            </a:r>
            <a:endParaRPr sz="6000" dirty="0"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58842" y="1520040"/>
            <a:ext cx="2684458" cy="664360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Autofit/>
          </a:bodyPr>
          <a:lstStyle/>
          <a:p>
            <a:pPr marL="0" indent="0">
              <a:buSzPts val="1018"/>
            </a:pPr>
            <a:r>
              <a:rPr lang="es" sz="1600" b="1" dirty="0"/>
              <a:t>Herramientas de instalación y comprobación de redes</a:t>
            </a:r>
            <a:endParaRPr sz="1600" b="1" dirty="0"/>
          </a:p>
        </p:txBody>
      </p:sp>
      <p:sp>
        <p:nvSpPr>
          <p:cNvPr id="279" name="Google Shape;279;p13"/>
          <p:cNvSpPr/>
          <p:nvPr/>
        </p:nvSpPr>
        <p:spPr>
          <a:xfrm>
            <a:off x="3459573" y="4222751"/>
            <a:ext cx="1969821" cy="572710"/>
          </a:xfrm>
          <a:prstGeom prst="horizontalScroll">
            <a:avLst>
              <a:gd name="adj" fmla="val 1250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53" tIns="9153" rIns="9153" bIns="9153" anchor="ctr" anchorCtr="0">
            <a:noAutofit/>
          </a:bodyPr>
          <a:lstStyle/>
          <a:p>
            <a:endParaRPr sz="100"/>
          </a:p>
        </p:txBody>
      </p:sp>
      <p:sp>
        <p:nvSpPr>
          <p:cNvPr id="280" name="Google Shape;280;p13"/>
          <p:cNvSpPr txBox="1"/>
          <p:nvPr/>
        </p:nvSpPr>
        <p:spPr>
          <a:xfrm>
            <a:off x="3700848" y="4330585"/>
            <a:ext cx="711716" cy="326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53" tIns="9153" rIns="9153" bIns="9153" anchor="t" anchorCtr="0">
            <a:spAutoFit/>
          </a:bodyPr>
          <a:lstStyle/>
          <a:p>
            <a:r>
              <a:rPr lang="es" sz="1000" dirty="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Kasper </a:t>
            </a:r>
            <a:r>
              <a:rPr lang="es" sz="1000" dirty="0">
                <a:solidFill>
                  <a:srgbClr val="FFFFFF"/>
                </a:solidFill>
                <a:latin typeface="+mj-lt"/>
                <a:ea typeface="Nunito"/>
                <a:cs typeface="Nunito"/>
                <a:sym typeface="Nunito"/>
              </a:rPr>
              <a:t>Nicolas</a:t>
            </a:r>
            <a:endParaRPr sz="1000" dirty="0">
              <a:solidFill>
                <a:srgbClr val="FFFFFF"/>
              </a:solidFill>
              <a:latin typeface="+mj-lt"/>
              <a:ea typeface="Nunito"/>
              <a:cs typeface="Nunito"/>
              <a:sym typeface="Nunito"/>
            </a:endParaRPr>
          </a:p>
        </p:txBody>
      </p:sp>
      <p:sp>
        <p:nvSpPr>
          <p:cNvPr id="281" name="Google Shape;281;p13"/>
          <p:cNvSpPr txBox="1"/>
          <p:nvPr/>
        </p:nvSpPr>
        <p:spPr>
          <a:xfrm>
            <a:off x="4893831" y="4430613"/>
            <a:ext cx="389369" cy="156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53" tIns="9153" rIns="9153" bIns="9153" anchor="t" anchorCtr="0">
            <a:spAutoFit/>
          </a:bodyPr>
          <a:lstStyle/>
          <a:p>
            <a:r>
              <a:rPr lang="es" sz="900" dirty="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2ºFPB</a:t>
            </a:r>
            <a:endParaRPr sz="900" dirty="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4116915" y="4293661"/>
            <a:ext cx="11060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000" dirty="0" smtClean="0">
                <a:solidFill>
                  <a:schemeClr val="bg1"/>
                </a:solidFill>
              </a:rPr>
              <a:t>Gierazinski Mendrek</a:t>
            </a:r>
            <a:endParaRPr lang="es-ES_tradnl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"/>
          <p:cNvSpPr txBox="1">
            <a:spLocks noGrp="1"/>
          </p:cNvSpPr>
          <p:nvPr>
            <p:ph type="title"/>
          </p:nvPr>
        </p:nvSpPr>
        <p:spPr>
          <a:xfrm>
            <a:off x="4244811" y="2374210"/>
            <a:ext cx="703844" cy="100043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fontScale="90000"/>
          </a:bodyPr>
          <a:lstStyle/>
          <a:p>
            <a:endParaRPr/>
          </a:p>
        </p:txBody>
      </p:sp>
      <p:sp>
        <p:nvSpPr>
          <p:cNvPr id="335" name="Google Shape;335;p22"/>
          <p:cNvSpPr txBox="1">
            <a:spLocks noGrp="1"/>
          </p:cNvSpPr>
          <p:nvPr>
            <p:ph type="body" idx="1"/>
          </p:nvPr>
        </p:nvSpPr>
        <p:spPr>
          <a:xfrm>
            <a:off x="4244811" y="2513514"/>
            <a:ext cx="703844" cy="254447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lnSpcReduction="10000"/>
          </a:bodyPr>
          <a:lstStyle/>
          <a:p>
            <a:pPr marL="0" indent="0">
              <a:spcAft>
                <a:spcPts val="12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3"/>
          <p:cNvSpPr txBox="1">
            <a:spLocks noGrp="1"/>
          </p:cNvSpPr>
          <p:nvPr>
            <p:ph type="title"/>
          </p:nvPr>
        </p:nvSpPr>
        <p:spPr>
          <a:xfrm>
            <a:off x="4244811" y="2374210"/>
            <a:ext cx="703844" cy="100043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fontScale="90000"/>
          </a:bodyPr>
          <a:lstStyle/>
          <a:p>
            <a:endParaRPr/>
          </a:p>
        </p:txBody>
      </p:sp>
      <p:sp>
        <p:nvSpPr>
          <p:cNvPr id="341" name="Google Shape;341;p23"/>
          <p:cNvSpPr txBox="1">
            <a:spLocks noGrp="1"/>
          </p:cNvSpPr>
          <p:nvPr>
            <p:ph type="body" idx="1"/>
          </p:nvPr>
        </p:nvSpPr>
        <p:spPr>
          <a:xfrm>
            <a:off x="4244811" y="2513514"/>
            <a:ext cx="703844" cy="254447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lnSpcReduction="10000"/>
          </a:bodyPr>
          <a:lstStyle/>
          <a:p>
            <a:pPr marL="0" indent="0">
              <a:spcAft>
                <a:spcPts val="12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4"/>
          <p:cNvSpPr txBox="1">
            <a:spLocks noGrp="1"/>
          </p:cNvSpPr>
          <p:nvPr>
            <p:ph type="title"/>
          </p:nvPr>
        </p:nvSpPr>
        <p:spPr>
          <a:xfrm>
            <a:off x="3034699" y="0"/>
            <a:ext cx="3097378" cy="1081004"/>
          </a:xfrm>
          <a:prstGeom prst="rect">
            <a:avLst/>
          </a:prstGeom>
        </p:spPr>
        <p:txBody>
          <a:bodyPr spcFirstLastPara="1" wrap="square" lIns="9153" tIns="9153" rIns="9153" bIns="9153" anchor="ctr" anchorCtr="0">
            <a:normAutofit/>
          </a:bodyPr>
          <a:lstStyle/>
          <a:p>
            <a:r>
              <a:rPr lang="es" sz="2800" dirty="0"/>
              <a:t>Organiza</a:t>
            </a:r>
            <a:r>
              <a:rPr lang="es" sz="400" dirty="0"/>
              <a:t> </a:t>
            </a:r>
            <a:r>
              <a:rPr lang="es" sz="400" dirty="0" smtClean="0"/>
              <a:t> </a:t>
            </a:r>
            <a:r>
              <a:rPr lang="es" sz="2800" dirty="0" smtClean="0"/>
              <a:t>las </a:t>
            </a:r>
            <a:r>
              <a:rPr lang="es" sz="2800" dirty="0"/>
              <a:t>ideas</a:t>
            </a:r>
            <a:endParaRPr sz="2800" dirty="0"/>
          </a:p>
        </p:txBody>
      </p:sp>
      <p:pic>
        <p:nvPicPr>
          <p:cNvPr id="287" name="Google Shape;28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1081004"/>
            <a:ext cx="6756400" cy="3592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323850" y="457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 smtClean="0">
                <a:solidFill>
                  <a:schemeClr val="bg1"/>
                </a:solidFill>
              </a:rPr>
              <a:t>1. </a:t>
            </a:r>
            <a:r>
              <a:rPr lang="es-ES_tradnl" sz="2000" dirty="0" smtClean="0"/>
              <a:t>Herramientas para la instalación de cable de cobre</a:t>
            </a:r>
            <a:endParaRPr lang="es-ES_tradnl" sz="2000" dirty="0"/>
          </a:p>
        </p:txBody>
      </p:sp>
      <p:sp>
        <p:nvSpPr>
          <p:cNvPr id="5" name="CuadroTexto 4"/>
          <p:cNvSpPr txBox="1"/>
          <p:nvPr/>
        </p:nvSpPr>
        <p:spPr>
          <a:xfrm>
            <a:off x="920750" y="1409700"/>
            <a:ext cx="53784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chemeClr val="bg1"/>
                </a:solidFill>
              </a:rPr>
              <a:t>Para llevar a cabo el proceso de instalación de cableado de cobre en una red de datos y telecomunicaciones es necesario emplear </a:t>
            </a:r>
            <a:r>
              <a:rPr lang="es-ES_tradnl" b="1" dirty="0" smtClean="0">
                <a:solidFill>
                  <a:schemeClr val="bg1"/>
                </a:solidFill>
              </a:rPr>
              <a:t>herramientas especificas</a:t>
            </a:r>
            <a:endParaRPr lang="es-ES_tradnl" dirty="0">
              <a:solidFill>
                <a:schemeClr val="bg1"/>
              </a:solidFill>
            </a:endParaRPr>
          </a:p>
        </p:txBody>
      </p:sp>
      <p:pic>
        <p:nvPicPr>
          <p:cNvPr id="1026" name="Picture 2" descr="Resultado de imagen de herramientas de electricida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2700" y="2148364"/>
            <a:ext cx="3973009" cy="265397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193800" y="762000"/>
            <a:ext cx="3954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800" dirty="0" smtClean="0">
                <a:solidFill>
                  <a:schemeClr val="bg1"/>
                </a:solidFill>
              </a:rPr>
              <a:t>1.1. </a:t>
            </a:r>
            <a:r>
              <a:rPr lang="es-ES_tradnl" sz="1800" dirty="0" smtClean="0">
                <a:solidFill>
                  <a:schemeClr val="bg2">
                    <a:lumMod val="50000"/>
                  </a:schemeClr>
                </a:solidFill>
              </a:rPr>
              <a:t>Herramientas para pelar y cortar</a:t>
            </a:r>
            <a:endParaRPr lang="es-ES_tradnl" sz="18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193800" y="1320800"/>
            <a:ext cx="32639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chemeClr val="bg1"/>
                </a:solidFill>
              </a:rPr>
              <a:t>La herramienta sirve para </a:t>
            </a:r>
            <a:r>
              <a:rPr lang="es-ES_tradnl" b="1" dirty="0" smtClean="0"/>
              <a:t>quitar el revestimiento </a:t>
            </a:r>
            <a:r>
              <a:rPr lang="es-ES_tradnl" dirty="0" smtClean="0"/>
              <a:t> </a:t>
            </a:r>
            <a:r>
              <a:rPr lang="es-ES_tradnl" dirty="0" smtClean="0">
                <a:solidFill>
                  <a:schemeClr val="bg1"/>
                </a:solidFill>
              </a:rPr>
              <a:t>y el </a:t>
            </a:r>
            <a:r>
              <a:rPr lang="es-ES_tradnl" b="1" dirty="0" smtClean="0"/>
              <a:t>aislamiento de los hilos</a:t>
            </a:r>
            <a:endParaRPr lang="es-ES_tradnl" dirty="0"/>
          </a:p>
        </p:txBody>
      </p:sp>
      <p:sp>
        <p:nvSpPr>
          <p:cNvPr id="5" name="CuadroTexto 4"/>
          <p:cNvSpPr txBox="1"/>
          <p:nvPr/>
        </p:nvSpPr>
        <p:spPr>
          <a:xfrm>
            <a:off x="1193800" y="2248932"/>
            <a:ext cx="2921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chemeClr val="bg1"/>
                </a:solidFill>
              </a:rPr>
              <a:t>Sirve también para </a:t>
            </a:r>
            <a:r>
              <a:rPr lang="es-ES_tradnl" b="1" dirty="0" smtClean="0">
                <a:solidFill>
                  <a:schemeClr val="bg1"/>
                </a:solidFill>
              </a:rPr>
              <a:t> </a:t>
            </a:r>
            <a:r>
              <a:rPr lang="es-ES_tradnl" b="1" dirty="0" smtClean="0"/>
              <a:t>cable de par trenzado </a:t>
            </a:r>
            <a:r>
              <a:rPr lang="es-ES_tradnl" dirty="0" smtClean="0"/>
              <a:t> </a:t>
            </a:r>
            <a:r>
              <a:rPr lang="es-ES_tradnl" dirty="0" smtClean="0">
                <a:solidFill>
                  <a:schemeClr val="bg1"/>
                </a:solidFill>
              </a:rPr>
              <a:t>y</a:t>
            </a:r>
            <a:r>
              <a:rPr lang="es-ES_tradnl" dirty="0" smtClean="0"/>
              <a:t> </a:t>
            </a:r>
            <a:r>
              <a:rPr lang="es-ES_tradnl" b="1" dirty="0" smtClean="0"/>
              <a:t> cable coaxial.</a:t>
            </a:r>
            <a:r>
              <a:rPr lang="es-ES_tradnl" dirty="0" smtClean="0"/>
              <a:t> </a:t>
            </a:r>
            <a:r>
              <a:rPr lang="es-ES_tradnl" dirty="0" smtClean="0">
                <a:solidFill>
                  <a:schemeClr val="bg1"/>
                </a:solidFill>
              </a:rPr>
              <a:t>Es</a:t>
            </a:r>
            <a:r>
              <a:rPr lang="es-ES_tradnl" dirty="0" smtClean="0"/>
              <a:t> </a:t>
            </a:r>
            <a:r>
              <a:rPr lang="es-ES_tradnl" dirty="0" smtClean="0">
                <a:solidFill>
                  <a:schemeClr val="bg1"/>
                </a:solidFill>
              </a:rPr>
              <a:t>utilizada para </a:t>
            </a:r>
            <a:r>
              <a:rPr lang="es-ES_tradnl" b="1" dirty="0" smtClean="0"/>
              <a:t>todos los revestimientos</a:t>
            </a:r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700" y="1231900"/>
            <a:ext cx="2457450" cy="3190072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7095454" y="1818044"/>
            <a:ext cx="18553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chemeClr val="bg1"/>
                </a:solidFill>
              </a:rPr>
              <a:t>Pones el artefacto en el cable y giras este mismo en un ángulo de 360º, después de ello jalas del revestimiento y ya tendrías el cable pelado.</a:t>
            </a:r>
            <a:endParaRPr lang="es-ES_tradnl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873" y="0"/>
            <a:ext cx="5308254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8"/>
          <p:cNvSpPr txBox="1">
            <a:spLocks noGrp="1"/>
          </p:cNvSpPr>
          <p:nvPr>
            <p:ph type="title"/>
          </p:nvPr>
        </p:nvSpPr>
        <p:spPr>
          <a:xfrm>
            <a:off x="4244811" y="2374210"/>
            <a:ext cx="703844" cy="100043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fontScale="90000"/>
          </a:bodyPr>
          <a:lstStyle/>
          <a:p>
            <a:endParaRPr/>
          </a:p>
        </p:txBody>
      </p:sp>
      <p:sp>
        <p:nvSpPr>
          <p:cNvPr id="311" name="Google Shape;311;p18"/>
          <p:cNvSpPr txBox="1">
            <a:spLocks noGrp="1"/>
          </p:cNvSpPr>
          <p:nvPr>
            <p:ph type="body" idx="1"/>
          </p:nvPr>
        </p:nvSpPr>
        <p:spPr>
          <a:xfrm>
            <a:off x="4244811" y="2513514"/>
            <a:ext cx="703844" cy="254447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lnSpcReduction="10000"/>
          </a:bodyPr>
          <a:lstStyle/>
          <a:p>
            <a:pPr marL="0" indent="0">
              <a:spcAft>
                <a:spcPts val="12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9"/>
          <p:cNvSpPr txBox="1">
            <a:spLocks noGrp="1"/>
          </p:cNvSpPr>
          <p:nvPr>
            <p:ph type="title"/>
          </p:nvPr>
        </p:nvSpPr>
        <p:spPr>
          <a:xfrm>
            <a:off x="4244811" y="2374210"/>
            <a:ext cx="703844" cy="100043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fontScale="90000"/>
          </a:bodyPr>
          <a:lstStyle/>
          <a:p>
            <a:endParaRPr/>
          </a:p>
        </p:txBody>
      </p:sp>
      <p:sp>
        <p:nvSpPr>
          <p:cNvPr id="317" name="Google Shape;317;p19"/>
          <p:cNvSpPr txBox="1">
            <a:spLocks noGrp="1"/>
          </p:cNvSpPr>
          <p:nvPr>
            <p:ph type="body" idx="1"/>
          </p:nvPr>
        </p:nvSpPr>
        <p:spPr>
          <a:xfrm>
            <a:off x="4244811" y="2513514"/>
            <a:ext cx="703844" cy="254447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lnSpcReduction="10000"/>
          </a:bodyPr>
          <a:lstStyle/>
          <a:p>
            <a:pPr marL="0" indent="0">
              <a:spcAft>
                <a:spcPts val="12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0"/>
          <p:cNvSpPr txBox="1">
            <a:spLocks noGrp="1"/>
          </p:cNvSpPr>
          <p:nvPr>
            <p:ph type="title"/>
          </p:nvPr>
        </p:nvSpPr>
        <p:spPr>
          <a:xfrm>
            <a:off x="4244811" y="2374210"/>
            <a:ext cx="703844" cy="100043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fontScale="90000"/>
          </a:bodyPr>
          <a:lstStyle/>
          <a:p>
            <a:endParaRPr/>
          </a:p>
        </p:txBody>
      </p:sp>
      <p:sp>
        <p:nvSpPr>
          <p:cNvPr id="323" name="Google Shape;323;p20"/>
          <p:cNvSpPr txBox="1">
            <a:spLocks noGrp="1"/>
          </p:cNvSpPr>
          <p:nvPr>
            <p:ph type="body" idx="1"/>
          </p:nvPr>
        </p:nvSpPr>
        <p:spPr>
          <a:xfrm>
            <a:off x="4244811" y="2513514"/>
            <a:ext cx="703844" cy="254447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lnSpcReduction="10000"/>
          </a:bodyPr>
          <a:lstStyle/>
          <a:p>
            <a:pPr marL="0" indent="0">
              <a:spcAft>
                <a:spcPts val="12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1"/>
          <p:cNvSpPr txBox="1">
            <a:spLocks noGrp="1"/>
          </p:cNvSpPr>
          <p:nvPr>
            <p:ph type="title"/>
          </p:nvPr>
        </p:nvSpPr>
        <p:spPr>
          <a:xfrm>
            <a:off x="4244811" y="2374210"/>
            <a:ext cx="703844" cy="100043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fontScale="90000"/>
          </a:bodyPr>
          <a:lstStyle/>
          <a:p>
            <a:endParaRPr/>
          </a:p>
        </p:txBody>
      </p:sp>
      <p:sp>
        <p:nvSpPr>
          <p:cNvPr id="329" name="Google Shape;329;p21"/>
          <p:cNvSpPr txBox="1">
            <a:spLocks noGrp="1"/>
          </p:cNvSpPr>
          <p:nvPr>
            <p:ph type="body" idx="1"/>
          </p:nvPr>
        </p:nvSpPr>
        <p:spPr>
          <a:xfrm>
            <a:off x="4244811" y="2513514"/>
            <a:ext cx="703844" cy="254447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rmAutofit lnSpcReduction="10000"/>
          </a:bodyPr>
          <a:lstStyle/>
          <a:p>
            <a:pPr marL="0" indent="0">
              <a:spcAft>
                <a:spcPts val="12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117</Words>
  <Application>Microsoft Office PowerPoint</Application>
  <PresentationFormat>Presentación en pantalla (16:9)</PresentationFormat>
  <Paragraphs>12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Maven Pro</vt:lpstr>
      <vt:lpstr>Arial</vt:lpstr>
      <vt:lpstr>Nunito</vt:lpstr>
      <vt:lpstr>Momentum</vt:lpstr>
      <vt:lpstr>TEMA 6</vt:lpstr>
      <vt:lpstr>Organiza  las ideas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TEMA 6</dc:title>
  <cp:lastModifiedBy>gierazinski16763</cp:lastModifiedBy>
  <cp:revision>7</cp:revision>
  <dcterms:modified xsi:type="dcterms:W3CDTF">2021-02-05T09:37:37Z</dcterms:modified>
</cp:coreProperties>
</file>